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1"/>
  </p:notesMasterIdLst>
  <p:sldIdLst>
    <p:sldId id="320" r:id="rId2"/>
    <p:sldId id="344" r:id="rId3"/>
    <p:sldId id="346" r:id="rId4"/>
    <p:sldId id="347" r:id="rId5"/>
    <p:sldId id="348" r:id="rId6"/>
    <p:sldId id="349" r:id="rId7"/>
    <p:sldId id="352" r:id="rId8"/>
    <p:sldId id="350" r:id="rId9"/>
    <p:sldId id="345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720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53E123-D7E9-4CB0-A1A4-4C865FA881F1}" type="datetimeFigureOut">
              <a:rPr lang="ru-RU" smtClean="0"/>
              <a:pPr/>
              <a:t>16.04.2024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4F8EF6-1576-4293-965D-F34EB6BEDA3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7348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5FB91549-43BF-425A-AF25-75262019208C}" type="slidenum">
              <a:rPr lang="ru-RU" smtClean="0"/>
              <a:pPr rtl="0"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11712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83427-2696-4350-9551-7A73AC748B6C}" type="datetimeFigureOut">
              <a:rPr lang="ru-RU" smtClean="0"/>
              <a:pPr/>
              <a:t>16.04.2024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30188-F649-4901-916E-B038C94CEF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89113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83427-2696-4350-9551-7A73AC748B6C}" type="datetimeFigureOut">
              <a:rPr lang="ru-RU" smtClean="0"/>
              <a:pPr/>
              <a:t>16.04.2024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30188-F649-4901-916E-B038C94CEF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4212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83427-2696-4350-9551-7A73AC748B6C}" type="datetimeFigureOut">
              <a:rPr lang="ru-RU" smtClean="0"/>
              <a:pPr/>
              <a:t>16.04.2024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30188-F649-4901-916E-B038C94CEF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2861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83427-2696-4350-9551-7A73AC748B6C}" type="datetimeFigureOut">
              <a:rPr lang="ru-RU" smtClean="0"/>
              <a:pPr/>
              <a:t>16.04.2024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30188-F649-4901-916E-B038C94CEF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30886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83427-2696-4350-9551-7A73AC748B6C}" type="datetimeFigureOut">
              <a:rPr lang="ru-RU" smtClean="0"/>
              <a:pPr/>
              <a:t>16.04.2024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30188-F649-4901-916E-B038C94CEF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21636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83427-2696-4350-9551-7A73AC748B6C}" type="datetimeFigureOut">
              <a:rPr lang="ru-RU" smtClean="0"/>
              <a:pPr/>
              <a:t>16.04.2024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30188-F649-4901-916E-B038C94CEF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9273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83427-2696-4350-9551-7A73AC748B6C}" type="datetimeFigureOut">
              <a:rPr lang="ru-RU" smtClean="0"/>
              <a:pPr/>
              <a:t>16.04.2024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30188-F649-4901-916E-B038C94CEF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6230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83427-2696-4350-9551-7A73AC748B6C}" type="datetimeFigureOut">
              <a:rPr lang="ru-RU" smtClean="0"/>
              <a:pPr/>
              <a:t>16.04.2024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30188-F649-4901-916E-B038C94CEF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91451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83427-2696-4350-9551-7A73AC748B6C}" type="datetimeFigureOut">
              <a:rPr lang="ru-RU" smtClean="0"/>
              <a:pPr/>
              <a:t>16.04.2024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30188-F649-4901-916E-B038C94CEF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06792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83427-2696-4350-9551-7A73AC748B6C}" type="datetimeFigureOut">
              <a:rPr lang="ru-RU" smtClean="0"/>
              <a:pPr/>
              <a:t>16.04.2024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30188-F649-4901-916E-B038C94CEF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15036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83427-2696-4350-9551-7A73AC748B6C}" type="datetimeFigureOut">
              <a:rPr lang="ru-RU" smtClean="0"/>
              <a:pPr/>
              <a:t>16.04.2024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30188-F649-4901-916E-B038C94CEF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2394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583427-2696-4350-9551-7A73AC748B6C}" type="datetimeFigureOut">
              <a:rPr lang="ru-RU" smtClean="0"/>
              <a:pPr/>
              <a:t>16.04.2024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C30188-F649-4901-916E-B038C94CEF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2455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/index.php?title=%D0%A1%D0%B0%D0%BC%D0%B0%D1%80%D1%81%D0%BA%D0%B8%D0%B9_%D1%80%D0%B5%D0%B3%D0%B8%D0%BE%D0%BD_%D0%9A%D1%83%D0%B9%D0%B1%D1%8B%D1%88%D0%B5%D0%B2%D1%81%D0%BA%D0%BE%D0%B9_%D0%B6%D0%B5%D0%BB%D0%B5%D0%B7%D0%BD%D0%BE%D0%B9_%D0%B4%D0%BE%D1%80%D0%BE%D0%B3%D0%B8&amp;action=edit&amp;redlink=1" TargetMode="External"/><Relationship Id="rId3" Type="http://schemas.openxmlformats.org/officeDocument/2006/relationships/hyperlink" Target="https://ru.wikipedia.org/wiki/%D0%91%D0%B0%D1%88%D0%BA%D0%B8%D1%80%D1%81%D0%BA%D0%B8%D0%B9_%D1%80%D0%B5%D0%B3%D0%B8%D0%BE%D0%BD_%D0%9A%D1%83%D0%B9%D0%B1%D1%8B%D1%88%D0%B5%D0%B2%D1%81%D0%BA%D0%BE%D0%B9_%D0%B6%D0%B5%D0%BB%D0%B5%D0%B7%D0%BD%D0%BE%D0%B9_%D0%B4%D0%BE%D1%80%D0%BE%D0%B3%D0%B8" TargetMode="External"/><Relationship Id="rId7" Type="http://schemas.openxmlformats.org/officeDocument/2006/relationships/hyperlink" Target="https://ru.wikipedia.org/wiki/%D0%9F%D0%B5%D0%BD%D0%B7%D0%B0" TargetMode="External"/><Relationship Id="rId2" Type="http://schemas.openxmlformats.org/officeDocument/2006/relationships/hyperlink" Target="https://ru.wikipedia.org/wiki/%D0%A0%D0%BE%D1%81%D1%81%D0%B8%D0%B9%D1%81%D0%BA%D0%B8%D0%B5_%D0%B6%D0%B5%D0%BB%D0%B5%D0%B7%D0%BD%D1%8B%D0%B5_%D0%B4%D0%BE%D1%80%D0%BE%D0%B3%D0%B8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ru.wikipedia.org/wiki/%D0%A3%D0%BB%D1%8C%D1%8F%D0%BD%D0%BE%D0%B2%D1%81%D0%BA" TargetMode="External"/><Relationship Id="rId5" Type="http://schemas.openxmlformats.org/officeDocument/2006/relationships/hyperlink" Target="https://ru.wikipedia.org/w/index.php?title=%D0%92%D0%BE%D0%BB%D0%B3%D0%BE-%D0%9A%D0%B0%D0%BC%D1%81%D0%BA%D0%B8%D0%B9_%D1%80%D0%B5%D0%B3%D0%B8%D0%BE%D0%BD_%D0%9A%D1%83%D0%B9%D0%B1%D1%8B%D1%88%D0%B5%D0%B2%D1%81%D0%BA%D0%BE%D0%B9_%D0%B6%D0%B5%D0%BB%D0%B5%D0%B7%D0%BD%D0%BE%D0%B9_%D0%B4%D0%BE%D1%80%D0%BE%D0%B3%D0%B8&amp;action=edit&amp;redlink=1" TargetMode="External"/><Relationship Id="rId4" Type="http://schemas.openxmlformats.org/officeDocument/2006/relationships/hyperlink" Target="https://ru.wikipedia.org/wiki/%D0%A3%D1%84%D0%B0" TargetMode="External"/><Relationship Id="rId9" Type="http://schemas.openxmlformats.org/officeDocument/2006/relationships/hyperlink" Target="https://ru.wikipedia.org/wiki/%D0%A1%D0%B0%D0%BC%D0%B0%D1%80%D0%B0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w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513395"/>
            <a:ext cx="11913703" cy="2096907"/>
          </a:xfrm>
        </p:spPr>
        <p:txBody>
          <a:bodyPr>
            <a:noAutofit/>
          </a:bodyPr>
          <a:lstStyle/>
          <a:p>
            <a:pPr indent="540385">
              <a:lnSpc>
                <a:spcPct val="150000"/>
              </a:lnSpc>
            </a:pPr>
            <a:r>
              <a:rPr lang="ru-RU" sz="5400" b="1" dirty="0"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Производственная практика в ДУД </a:t>
            </a:r>
            <a:r>
              <a:rPr lang="ru-RU" sz="5400" b="1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КБШ ЖД</a:t>
            </a:r>
            <a:endParaRPr lang="ru-RU" sz="5400" b="1" dirty="0">
              <a:effectLst/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817476" y="4343400"/>
            <a:ext cx="6126694" cy="1752600"/>
          </a:xfrm>
        </p:spPr>
        <p:txBody>
          <a:bodyPr numCol="2">
            <a:noAutofit/>
          </a:bodyPr>
          <a:lstStyle/>
          <a:p>
            <a:pPr algn="r"/>
            <a:r>
              <a:rPr lang="ru-RU" sz="1800" dirty="0"/>
              <a:t>        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Выполнила: </a:t>
            </a:r>
          </a:p>
          <a:p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обучающаяся 4-го курса</a:t>
            </a:r>
          </a:p>
          <a:p>
            <a:pPr algn="l"/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группы ЭЖД-93</a:t>
            </a:r>
          </a:p>
          <a:p>
            <a:pPr algn="l"/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Шималакова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Е.А.</a:t>
            </a:r>
          </a:p>
          <a:p>
            <a:pPr algn="l"/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Руководитель:</a:t>
            </a:r>
          </a:p>
          <a:p>
            <a:pPr algn="l"/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Прусов М.В.</a:t>
            </a:r>
          </a:p>
        </p:txBody>
      </p:sp>
    </p:spTree>
    <p:extLst>
      <p:ext uri="{BB962C8B-B14F-4D97-AF65-F5344CB8AC3E}">
        <p14:creationId xmlns:p14="http://schemas.microsoft.com/office/powerpoint/2010/main" val="4256333133"/>
      </p:ext>
    </p:extLst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 txBox="1">
            <a:spLocks/>
          </p:cNvSpPr>
          <p:nvPr/>
        </p:nvSpPr>
        <p:spPr>
          <a:xfrm>
            <a:off x="1023589" y="990114"/>
            <a:ext cx="9901914" cy="47643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Ку́йбышевская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желе́зная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доро́га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один из 16 территориальных филиалов ОАО «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 tooltip="Российские железные дороги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Российские железные дороги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обслуживающий железнодорожную инфраструктуру в регионах Среднего Поволжья.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июля 2010 года в состав дороги входят 4 отделения</a:t>
            </a:r>
            <a:r>
              <a:rPr lang="ru-RU" dirty="0"/>
              <a:t>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3" tooltip="Башкирский регион Куйбышевской железной дороги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Башкирский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4" tooltip="Уф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Уфа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5" tooltip="Волго-Камский регион Куйбышевской железной дороги (страница отсутствует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Волго-Камский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6" tooltip="Ульяновск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Ульяновск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Пензенский 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7" tooltip="Пенз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Пенза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8" tooltip="Самарский регион Куйбышевской железной дороги (страница отсутствует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Самарский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9" tooltip="Самар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Самара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endParaRPr lang="ru-RU" sz="3600" dirty="0">
              <a:latin typeface="Times New Roman" panose="020206030504050203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5925734"/>
      </p:ext>
    </p:extLst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32660" y="977462"/>
            <a:ext cx="10739685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Эксплуатационная длина дороги – 4727,86 км.</a:t>
            </a:r>
          </a:p>
          <a:p>
            <a:pPr algn="ctr"/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Общая развернутая длина путей - 11 502,5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км,км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Развернутая длина подъездных путей – 3753 км.</a:t>
            </a:r>
          </a:p>
          <a:p>
            <a:pPr algn="ctr"/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Развернутая длина станционных путей – 8125 км.</a:t>
            </a:r>
          </a:p>
          <a:p>
            <a:pPr algn="ctr"/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Общая длина электрифицированных путей – 10236,2 км</a:t>
            </a:r>
          </a:p>
          <a:p>
            <a:pPr algn="ctr"/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49845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s://slugba-perevozok.ru/documents/kyibeshevskgood.jpg">
            <a:extLst>
              <a:ext uri="{FF2B5EF4-FFF2-40B4-BE49-F238E27FC236}">
                <a16:creationId xmlns:a16="http://schemas.microsoft.com/office/drawing/2014/main" id="{C990C7DF-16DF-4874-A911-D6CE6C3A7E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07868"/>
            <a:ext cx="12192000" cy="5273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25194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F7E5EABA-6BB9-4245-9F18-14E0A686A8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912" y="760750"/>
            <a:ext cx="21235386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" name="Объект 2">
            <a:extLst>
              <a:ext uri="{FF2B5EF4-FFF2-40B4-BE49-F238E27FC236}">
                <a16:creationId xmlns:a16="http://schemas.microsoft.com/office/drawing/2014/main" id="{79331CE8-CC74-4DA0-9D39-A5C9D8F8C8B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32104938"/>
              </p:ext>
            </p:extLst>
          </p:nvPr>
        </p:nvGraphicFramePr>
        <p:xfrm>
          <a:off x="438911" y="760751"/>
          <a:ext cx="10617693" cy="53364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0" r:id="rId3" imgW="11099292" imgH="6007608" progId="Unknown">
                  <p:embed/>
                </p:oleObj>
              </mc:Choice>
              <mc:Fallback>
                <p:oleObj r:id="rId3" imgW="11099292" imgH="6007608" progId="Unknown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-2696" t="4739"/>
                      <a:stretch>
                        <a:fillRect/>
                      </a:stretch>
                    </p:blipFill>
                    <p:spPr bwMode="auto">
                      <a:xfrm>
                        <a:off x="438911" y="760751"/>
                        <a:ext cx="10617693" cy="533649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066697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914401" y="6432331"/>
            <a:ext cx="10909738" cy="425669"/>
          </a:xfrm>
        </p:spPr>
        <p:txBody>
          <a:bodyPr>
            <a:noAutofit/>
          </a:bodyPr>
          <a:lstStyle/>
          <a:p>
            <a:pPr lvl="0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Количество и виды перевезенных грузов за 1 полугодие 2023 года, тыс. тонн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1" name="Рисунок 0" descr="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7224" y="882868"/>
            <a:ext cx="11964776" cy="55021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790465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72056" y="961697"/>
            <a:ext cx="10152993" cy="520262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76552" y="6180083"/>
            <a:ext cx="90809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Пассажиропоток за 1 полугодие 2019 года (дальнее следование)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76552" y="6180083"/>
            <a:ext cx="90809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Пассажиропоток за 1 полугодие 2023 года(скоростное следование)</a:t>
            </a:r>
          </a:p>
        </p:txBody>
      </p:sp>
      <p:pic>
        <p:nvPicPr>
          <p:cNvPr id="5" name="Рисунок 4" descr="3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8372" y="906900"/>
            <a:ext cx="11524593" cy="5336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94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47130" y="2767130"/>
            <a:ext cx="11444785" cy="1325563"/>
          </a:xfrm>
        </p:spPr>
        <p:txBody>
          <a:bodyPr>
            <a:normAutofit/>
          </a:bodyPr>
          <a:lstStyle/>
          <a:p>
            <a:pPr algn="ctr"/>
            <a:r>
              <a:rPr lang="ru-RU" sz="6000" dirty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3330154345"/>
      </p:ext>
    </p:extLst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663</TotalTime>
  <Words>161</Words>
  <Application>Microsoft Office PowerPoint</Application>
  <PresentationFormat>Широкоэкранный</PresentationFormat>
  <Paragraphs>33</Paragraphs>
  <Slides>9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Тема Office</vt:lpstr>
      <vt:lpstr>Unknown</vt:lpstr>
      <vt:lpstr>Производственная практика в ДУД КБШ ЖД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Райдёнкова Ольга Анатольевна</dc:creator>
  <cp:lastModifiedBy>Райдёнкова Ольга Анатольевна</cp:lastModifiedBy>
  <cp:revision>216</cp:revision>
  <dcterms:created xsi:type="dcterms:W3CDTF">2016-06-10T06:51:12Z</dcterms:created>
  <dcterms:modified xsi:type="dcterms:W3CDTF">2024-04-16T10:11:05Z</dcterms:modified>
</cp:coreProperties>
</file>