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макова Наталья Анатольевна" initials="ЕНА" lastIdx="2" clrIdx="0">
    <p:extLst>
      <p:ext uri="{19B8F6BF-5375-455C-9EA6-DF929625EA0E}">
        <p15:presenceInfo xmlns:p15="http://schemas.microsoft.com/office/powerpoint/2012/main" userId="S-1-5-21-3879056426-1425631037-701556221-136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2726"/>
    <a:srgbClr val="F3F3F3"/>
    <a:srgbClr val="AE052A"/>
    <a:srgbClr val="213C91"/>
    <a:srgbClr val="242424"/>
    <a:srgbClr val="263C90"/>
    <a:srgbClr val="E2ECEE"/>
    <a:srgbClr val="E95355"/>
    <a:srgbClr val="9B9B9B"/>
    <a:srgbClr val="A605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3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6BEED1-2172-434A-9150-E0FC54BF0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56A1F15-B8BB-48F3-9F55-9A037221D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0135F6-8BD2-41CA-87E6-6A3A62193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CB5EDE-143E-45CE-BC9D-FF3923614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C745D5-6488-4FC1-A807-02ECFD54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0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EFAB5-8B29-44DD-A02B-058F6ECF7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442687E-847D-4840-B840-54FDE4270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4ACC1B-0C04-45DE-ADDE-F6EBBA112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98602C-9807-4A2E-96D5-C162B56F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5F6424-42C1-4D46-B66C-908DF020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34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E7C056A-1CF3-4723-92A3-67E21C66D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19189A-4CA7-456B-8C4B-7ABA99182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BEB9D0-FDCC-4C38-AE90-7002F000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8B714-FB3D-4D40-BD0E-19550FF5C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70A571-8538-4900-B757-79C3F1C9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2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9C5D0-56C3-4A9B-995B-2A0389D47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C209A7-6D18-4047-AAA6-2D9599504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AE7B4A-DF0E-4653-AE06-4A91FD14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8F2C87-EE5D-4EFE-A2AA-4DCC5662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3224E8-8DAE-44A0-9AB3-F9478CFD2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50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CEC34-2EC0-4C2D-AA25-68C893C61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166E26-292D-4209-98E2-A95B5DD49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F1309A-3136-4DC1-A88F-D30A964E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EC81A5-7D2E-4165-A0E4-15D3D71AB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FFF202-8306-4E34-8590-D3CE6B6A9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1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6EB60-58FC-468B-BB35-C1C50C01A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46AC43-7581-446D-9105-7F45AC2A1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541759-233C-4316-8272-24765CA6F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69CB46-4D4C-49D4-A066-A3A6226A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C570C5-6043-41BA-B5CA-DF6DA465F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F1FF17-C468-4B62-AC88-20028A0D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59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45D59F-1E3C-4876-86AE-393B59A8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315C26-7469-4FAD-9BBA-5C48EEE6D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AE13581-A08B-496C-8DAF-52616468F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F2D2137-99E8-48B1-B9DE-66E31138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D4855A-43B8-425D-99E0-543E3A4134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A335FE5-FCE3-44ED-9A57-0DD6B1AA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49C888B-D892-41B6-850C-611196BD2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685C7B-9984-44BE-8C58-0262AA31E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84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7187B-D6C3-4077-9092-DF779D9A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81A919-6E12-4F11-96BC-B42557FCA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25B794-0B47-4E96-94EE-D0B45D80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99FA96-95DF-4E2B-85A9-B060A8FBB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0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1A7F99A-90A5-4FDB-895E-FF115943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68CB239-6210-4B3C-827A-26DDA69D0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84423B-B9DA-4406-92A6-07B43BD5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55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29495-9CCC-4FEE-B8E5-832AA4FD4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7A3D65-2D26-43C4-8950-F6CBF026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0436D9-F19E-4E5A-91CA-D3CDE1E7F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253884-F24A-4743-9DE2-D4C738879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8A0F3A-2C15-4C40-9383-6C177405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094A7D-A017-49B5-B360-1F9A1665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13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F7B772-5DE3-44C9-937B-AC5131738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1A859E-17CE-46AF-BD15-F70DFD588F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8CE375D-1EA4-4FCF-AC5B-0B4B86C95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8679FB-67D2-44F8-B976-8596E9199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F61A6A-5D5F-4B7E-B987-9924C05D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AE20E5-2B80-4791-BD03-58541E81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83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BF9B6-BB2C-4B72-BE50-D6D400DB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99E635-DE4A-45DC-BFB0-705E89C61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4A730B-5157-4AAD-97EA-80486760A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DD15D-FC97-45C3-AED2-42B6FF05122A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A60CEB-DBDD-4CCB-8FB3-FCD4B620B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B13771-15FD-4A3F-8038-58D2CB48C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1275D-91EB-43D5-903B-4CE78077A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75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B14E5D-EEE7-5EFF-A758-5DB20E947692}"/>
              </a:ext>
            </a:extLst>
          </p:cNvPr>
          <p:cNvSpPr/>
          <p:nvPr/>
        </p:nvSpPr>
        <p:spPr>
          <a:xfrm>
            <a:off x="-7137" y="0"/>
            <a:ext cx="1141481" cy="6858000"/>
          </a:xfrm>
          <a:prstGeom prst="rect">
            <a:avLst/>
          </a:prstGeom>
          <a:solidFill>
            <a:srgbClr val="213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5" name="Рисунок 44" descr="Изображение выглядит как одежда, искусство, Человеческое лицо, статуя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0943D145-D5B5-E598-8191-89102716D3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0" r="7863" b="43015"/>
          <a:stretch/>
        </p:blipFill>
        <p:spPr>
          <a:xfrm>
            <a:off x="1066658" y="55741"/>
            <a:ext cx="11568480" cy="6858000"/>
          </a:xfrm>
          <a:prstGeom prst="rect">
            <a:avLst/>
          </a:prstGeom>
        </p:spPr>
      </p:pic>
      <p:sp>
        <p:nvSpPr>
          <p:cNvPr id="51" name="Прямоугольник: один скругленный угол 50">
            <a:extLst>
              <a:ext uri="{FF2B5EF4-FFF2-40B4-BE49-F238E27FC236}">
                <a16:creationId xmlns:a16="http://schemas.microsoft.com/office/drawing/2014/main" id="{21136BE3-E81E-03D4-368B-4D8AAB49E966}"/>
              </a:ext>
            </a:extLst>
          </p:cNvPr>
          <p:cNvSpPr/>
          <p:nvPr/>
        </p:nvSpPr>
        <p:spPr>
          <a:xfrm flipV="1">
            <a:off x="1910568" y="-1"/>
            <a:ext cx="7072079" cy="793543"/>
          </a:xfrm>
          <a:prstGeom prst="round1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один скругленный угол 8">
            <a:extLst>
              <a:ext uri="{FF2B5EF4-FFF2-40B4-BE49-F238E27FC236}">
                <a16:creationId xmlns:a16="http://schemas.microsoft.com/office/drawing/2014/main" id="{4E90E9FA-77EF-4278-A0C4-8C44E92125AD}"/>
              </a:ext>
            </a:extLst>
          </p:cNvPr>
          <p:cNvSpPr/>
          <p:nvPr/>
        </p:nvSpPr>
        <p:spPr>
          <a:xfrm flipV="1">
            <a:off x="1130574" y="-2"/>
            <a:ext cx="7062524" cy="793543"/>
          </a:xfrm>
          <a:prstGeom prst="round1Rect">
            <a:avLst>
              <a:gd name="adj" fmla="val 50000"/>
            </a:avLst>
          </a:prstGeom>
          <a:solidFill>
            <a:srgbClr val="DE2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1F8E7B8-D0AD-4E83-B53E-0DEA99D4A860}"/>
              </a:ext>
            </a:extLst>
          </p:cNvPr>
          <p:cNvSpPr/>
          <p:nvPr/>
        </p:nvSpPr>
        <p:spPr>
          <a:xfrm>
            <a:off x="1130574" y="0"/>
            <a:ext cx="75630" cy="6878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A1758-AF62-4C0C-AC2E-9430F1D4EFD3}"/>
              </a:ext>
            </a:extLst>
          </p:cNvPr>
          <p:cNvSpPr txBox="1"/>
          <p:nvPr/>
        </p:nvSpPr>
        <p:spPr>
          <a:xfrm>
            <a:off x="1299389" y="35505"/>
            <a:ext cx="8302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Коллективный договор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на 2026-2028 годы </a:t>
            </a:r>
          </a:p>
        </p:txBody>
      </p:sp>
      <p:sp>
        <p:nvSpPr>
          <p:cNvPr id="43" name="Прямоугольник: один скругленный угол 42">
            <a:extLst>
              <a:ext uri="{FF2B5EF4-FFF2-40B4-BE49-F238E27FC236}">
                <a16:creationId xmlns:a16="http://schemas.microsoft.com/office/drawing/2014/main" id="{D6033FC7-D848-9B89-BE8D-50283EDC904B}"/>
              </a:ext>
            </a:extLst>
          </p:cNvPr>
          <p:cNvSpPr/>
          <p:nvPr/>
        </p:nvSpPr>
        <p:spPr>
          <a:xfrm rot="10800000" flipV="1">
            <a:off x="9677399" y="6524625"/>
            <a:ext cx="2514599" cy="333375"/>
          </a:xfrm>
          <a:prstGeom prst="round1Rect">
            <a:avLst>
              <a:gd name="adj" fmla="val 50000"/>
            </a:avLst>
          </a:prstGeom>
          <a:solidFill>
            <a:srgbClr val="DE2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0000"/>
              </a:highlight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F3103DD-A6AB-9562-152F-82C71465C448}"/>
              </a:ext>
            </a:extLst>
          </p:cNvPr>
          <p:cNvSpPr txBox="1"/>
          <p:nvPr/>
        </p:nvSpPr>
        <p:spPr>
          <a:xfrm>
            <a:off x="9475796" y="6535690"/>
            <a:ext cx="17470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www.samgups.ru</a:t>
            </a:r>
            <a:endParaRPr lang="ru-RU" sz="1200" b="1" dirty="0">
              <a:solidFill>
                <a:schemeClr val="bg1"/>
              </a:solidFill>
              <a:latin typeface="Gotham Pro" panose="02000503040000020004" pitchFamily="2" charset="0"/>
              <a:cs typeface="Gotham Pro" panose="02000503040000020004" pitchFamily="2" charset="0"/>
            </a:endParaRPr>
          </a:p>
        </p:txBody>
      </p:sp>
      <p:sp>
        <p:nvSpPr>
          <p:cNvPr id="47" name="Прямоугольник: один скругленный угол 46">
            <a:extLst>
              <a:ext uri="{FF2B5EF4-FFF2-40B4-BE49-F238E27FC236}">
                <a16:creationId xmlns:a16="http://schemas.microsoft.com/office/drawing/2014/main" id="{94C37CC1-27B8-D3E3-6793-A46CC89B6269}"/>
              </a:ext>
            </a:extLst>
          </p:cNvPr>
          <p:cNvSpPr/>
          <p:nvPr/>
        </p:nvSpPr>
        <p:spPr>
          <a:xfrm rot="10800000" flipV="1">
            <a:off x="11277599" y="6219825"/>
            <a:ext cx="914398" cy="638175"/>
          </a:xfrm>
          <a:prstGeom prst="round1Rect">
            <a:avLst>
              <a:gd name="adj" fmla="val 36567"/>
            </a:avLst>
          </a:prstGeom>
          <a:solidFill>
            <a:srgbClr val="263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0000"/>
              </a:highlight>
            </a:endParaRPr>
          </a:p>
        </p:txBody>
      </p:sp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A9CFEC05-48CF-3030-11F6-B2EE4F2C53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36" y="187050"/>
            <a:ext cx="885765" cy="1783832"/>
          </a:xfrm>
          <a:prstGeom prst="rect">
            <a:avLst/>
          </a:prstGeom>
        </p:spPr>
      </p:pic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5BFE1AD-7B8B-4700-B80F-0EDF550375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155778"/>
              </p:ext>
            </p:extLst>
          </p:nvPr>
        </p:nvGraphicFramePr>
        <p:xfrm>
          <a:off x="1168389" y="1171303"/>
          <a:ext cx="11023608" cy="5503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9257">
                  <a:extLst>
                    <a:ext uri="{9D8B030D-6E8A-4147-A177-3AD203B41FA5}">
                      <a16:colId xmlns:a16="http://schemas.microsoft.com/office/drawing/2014/main" val="1706396988"/>
                    </a:ext>
                  </a:extLst>
                </a:gridCol>
                <a:gridCol w="3788570">
                  <a:extLst>
                    <a:ext uri="{9D8B030D-6E8A-4147-A177-3AD203B41FA5}">
                      <a16:colId xmlns:a16="http://schemas.microsoft.com/office/drawing/2014/main" val="1868680882"/>
                    </a:ext>
                  </a:extLst>
                </a:gridCol>
                <a:gridCol w="3605781">
                  <a:extLst>
                    <a:ext uri="{9D8B030D-6E8A-4147-A177-3AD203B41FA5}">
                      <a16:colId xmlns:a16="http://schemas.microsoft.com/office/drawing/2014/main" val="3173014518"/>
                    </a:ext>
                  </a:extLst>
                </a:gridCol>
              </a:tblGrid>
              <a:tr h="26169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Ежегодные дополнительные отпуска работникам: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Дополнительные оплачиваемые </a:t>
                      </a:r>
                    </a:p>
                    <a:p>
                      <a:pPr algn="ctr"/>
                      <a:r>
                        <a:rPr lang="ru-RU" sz="1600" dirty="0"/>
                        <a:t>дни отдыха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Дополнительный отпуск с сохранением средней заработной платы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570712"/>
                  </a:ext>
                </a:extLst>
              </a:tr>
              <a:tr h="4680857">
                <a:tc>
                  <a:txBody>
                    <a:bodyPr/>
                    <a:lstStyle/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имеющим стаж работы в Университете от 5 лет – 3 календарных дня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ru-RU" sz="1000" b="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 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членам ППО работников (при стаже профсоюзного членства от 1 года) - 1 календарный день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endParaRPr lang="ru-RU" sz="1000" b="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имеющим 2 и более несовершеннолетних детей (два календарных дня и более)</a:t>
                      </a: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endParaRPr lang="ru-RU" sz="1000" b="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285750" indent="-2857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работающим на условиях ненормированного рабочего дня, предоставляется ежегодный дополнительный отпуск 3 календарных дня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-RU" sz="900" b="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ru-RU" sz="900" b="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ru-RU" sz="900" b="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 связи с бракосочетанием – 3 рабочих дня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 связи с рождением ребенка (отцу) – 2 рабочих дня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 связи со смертью ближайших родственников – 3 рабочих дня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 связи с проводами детей в ряды ВС РФ или на принятие ими присяги (только родителям) – 1 рабочий день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для участия в мероприятиях «Последний звонок» (или вручение аттестата) родителям детей, обучающихся в 9х, 11-х классах – 1 рабочий день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родителям, имеющим ребенка младшего школьного возраста (с 1 по 4 классы), предоставляется дополнительный оплачиваемый день отдыха 1 сентября – 1 рабочий день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женщинам, имеющим основное место работы в Университете и воспитывающих детей в возрасте до 10 лет - 1 рабочий день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3 (три) месяца для подготовки к защите диссертации на соискание ученой степени кандидата наук;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endParaRPr kumimoji="0" lang="ru-RU" sz="1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6 (шесть) месяцев для подготовки к защите диссертации на соискание ученой степени доктора наук.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606341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427522-060E-45F9-A962-7FCD8D9B5DEC}"/>
              </a:ext>
            </a:extLst>
          </p:cNvPr>
          <p:cNvSpPr/>
          <p:nvPr/>
        </p:nvSpPr>
        <p:spPr>
          <a:xfrm rot="10800000" flipV="1">
            <a:off x="9078687" y="97060"/>
            <a:ext cx="28675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solidFill>
                  <a:schemeClr val="accent3">
                    <a:lumMod val="50000"/>
                  </a:schemeClr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Рабочее время и время отдыха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78A3CABF-A67C-4755-81F3-8146D95C5225}"/>
              </a:ext>
            </a:extLst>
          </p:cNvPr>
          <p:cNvCxnSpPr>
            <a:cxnSpLocks/>
          </p:cNvCxnSpPr>
          <p:nvPr/>
        </p:nvCxnSpPr>
        <p:spPr>
          <a:xfrm>
            <a:off x="3067929" y="4057989"/>
            <a:ext cx="0" cy="3103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3357284A-A8A3-48A9-8343-79C86C6A1F7B}"/>
              </a:ext>
            </a:extLst>
          </p:cNvPr>
          <p:cNvSpPr/>
          <p:nvPr/>
        </p:nvSpPr>
        <p:spPr>
          <a:xfrm>
            <a:off x="1331224" y="4388618"/>
            <a:ext cx="3273785" cy="85068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Учитываются отделом кадров при формировании ежегодного графика отпусков, а также могут быть предоставлены по личному заявлению работника</a:t>
            </a: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0100BA44-900E-45D9-BAC6-AABBC11F0C14}"/>
              </a:ext>
            </a:extLst>
          </p:cNvPr>
          <p:cNvCxnSpPr>
            <a:cxnSpLocks/>
          </p:cNvCxnSpPr>
          <p:nvPr/>
        </p:nvCxnSpPr>
        <p:spPr>
          <a:xfrm>
            <a:off x="10349317" y="3018900"/>
            <a:ext cx="0" cy="3103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A5A9908E-849F-453D-BCCC-347B3AACC1D6}"/>
              </a:ext>
            </a:extLst>
          </p:cNvPr>
          <p:cNvSpPr/>
          <p:nvPr/>
        </p:nvSpPr>
        <p:spPr>
          <a:xfrm>
            <a:off x="8712424" y="3419916"/>
            <a:ext cx="3273785" cy="850682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Предоставляется на основании личного заявления работника при наличии рекомендации Научно-технического совета (НТС) Университета и решения специальной комиссии </a:t>
            </a:r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B3354A5D-3BFD-4756-A7DD-0B5C78C817BE}"/>
              </a:ext>
            </a:extLst>
          </p:cNvPr>
          <p:cNvCxnSpPr>
            <a:cxnSpLocks/>
          </p:cNvCxnSpPr>
          <p:nvPr/>
        </p:nvCxnSpPr>
        <p:spPr>
          <a:xfrm>
            <a:off x="6876622" y="5532120"/>
            <a:ext cx="0" cy="2416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3FB271DE-46E2-4C1D-9551-01E7B1D374EF}"/>
              </a:ext>
            </a:extLst>
          </p:cNvPr>
          <p:cNvSpPr/>
          <p:nvPr/>
        </p:nvSpPr>
        <p:spPr>
          <a:xfrm>
            <a:off x="4990350" y="5829529"/>
            <a:ext cx="3202750" cy="63817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Предоставляются по личному заявлению работника с приложением необходимых документов-оснований</a:t>
            </a:r>
          </a:p>
        </p:txBody>
      </p:sp>
    </p:spTree>
    <p:extLst>
      <p:ext uri="{BB962C8B-B14F-4D97-AF65-F5344CB8AC3E}">
        <p14:creationId xmlns:p14="http://schemas.microsoft.com/office/powerpoint/2010/main" val="3590314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B14E5D-EEE7-5EFF-A758-5DB20E947692}"/>
              </a:ext>
            </a:extLst>
          </p:cNvPr>
          <p:cNvSpPr/>
          <p:nvPr/>
        </p:nvSpPr>
        <p:spPr>
          <a:xfrm>
            <a:off x="-7137" y="0"/>
            <a:ext cx="1141481" cy="6858000"/>
          </a:xfrm>
          <a:prstGeom prst="rect">
            <a:avLst/>
          </a:prstGeom>
          <a:solidFill>
            <a:srgbClr val="213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5" name="Рисунок 44" descr="Изображение выглядит как одежда, искусство, Человеческое лицо, статуя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0943D145-D5B5-E598-8191-89102716D3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0" r="7863" b="43015"/>
          <a:stretch/>
        </p:blipFill>
        <p:spPr>
          <a:xfrm>
            <a:off x="1066658" y="55741"/>
            <a:ext cx="11568480" cy="6858000"/>
          </a:xfrm>
          <a:prstGeom prst="rect">
            <a:avLst/>
          </a:prstGeom>
        </p:spPr>
      </p:pic>
      <p:sp>
        <p:nvSpPr>
          <p:cNvPr id="51" name="Прямоугольник: один скругленный угол 50">
            <a:extLst>
              <a:ext uri="{FF2B5EF4-FFF2-40B4-BE49-F238E27FC236}">
                <a16:creationId xmlns:a16="http://schemas.microsoft.com/office/drawing/2014/main" id="{21136BE3-E81E-03D4-368B-4D8AAB49E966}"/>
              </a:ext>
            </a:extLst>
          </p:cNvPr>
          <p:cNvSpPr/>
          <p:nvPr/>
        </p:nvSpPr>
        <p:spPr>
          <a:xfrm flipV="1">
            <a:off x="1910568" y="-1"/>
            <a:ext cx="7072079" cy="793543"/>
          </a:xfrm>
          <a:prstGeom prst="round1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один скругленный угол 8">
            <a:extLst>
              <a:ext uri="{FF2B5EF4-FFF2-40B4-BE49-F238E27FC236}">
                <a16:creationId xmlns:a16="http://schemas.microsoft.com/office/drawing/2014/main" id="{4E90E9FA-77EF-4278-A0C4-8C44E92125AD}"/>
              </a:ext>
            </a:extLst>
          </p:cNvPr>
          <p:cNvSpPr/>
          <p:nvPr/>
        </p:nvSpPr>
        <p:spPr>
          <a:xfrm flipV="1">
            <a:off x="1130574" y="-2"/>
            <a:ext cx="7062524" cy="793543"/>
          </a:xfrm>
          <a:prstGeom prst="round1Rect">
            <a:avLst>
              <a:gd name="adj" fmla="val 50000"/>
            </a:avLst>
          </a:prstGeom>
          <a:solidFill>
            <a:srgbClr val="DE2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1F8E7B8-D0AD-4E83-B53E-0DEA99D4A860}"/>
              </a:ext>
            </a:extLst>
          </p:cNvPr>
          <p:cNvSpPr/>
          <p:nvPr/>
        </p:nvSpPr>
        <p:spPr>
          <a:xfrm>
            <a:off x="1130574" y="0"/>
            <a:ext cx="75630" cy="6878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A1758-AF62-4C0C-AC2E-9430F1D4EFD3}"/>
              </a:ext>
            </a:extLst>
          </p:cNvPr>
          <p:cNvSpPr txBox="1"/>
          <p:nvPr/>
        </p:nvSpPr>
        <p:spPr>
          <a:xfrm>
            <a:off x="1299389" y="35505"/>
            <a:ext cx="8302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Коллективный договор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на 2026-2028 годы </a:t>
            </a:r>
          </a:p>
        </p:txBody>
      </p:sp>
      <p:sp>
        <p:nvSpPr>
          <p:cNvPr id="43" name="Прямоугольник: один скругленный угол 42">
            <a:extLst>
              <a:ext uri="{FF2B5EF4-FFF2-40B4-BE49-F238E27FC236}">
                <a16:creationId xmlns:a16="http://schemas.microsoft.com/office/drawing/2014/main" id="{D6033FC7-D848-9B89-BE8D-50283EDC904B}"/>
              </a:ext>
            </a:extLst>
          </p:cNvPr>
          <p:cNvSpPr/>
          <p:nvPr/>
        </p:nvSpPr>
        <p:spPr>
          <a:xfrm rot="10800000" flipV="1">
            <a:off x="9677399" y="6524625"/>
            <a:ext cx="2514599" cy="333375"/>
          </a:xfrm>
          <a:prstGeom prst="round1Rect">
            <a:avLst>
              <a:gd name="adj" fmla="val 50000"/>
            </a:avLst>
          </a:prstGeom>
          <a:solidFill>
            <a:srgbClr val="DE2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0000"/>
              </a:highlight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F3103DD-A6AB-9562-152F-82C71465C448}"/>
              </a:ext>
            </a:extLst>
          </p:cNvPr>
          <p:cNvSpPr txBox="1"/>
          <p:nvPr/>
        </p:nvSpPr>
        <p:spPr>
          <a:xfrm>
            <a:off x="9475796" y="6535690"/>
            <a:ext cx="17470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www.samgups.ru</a:t>
            </a:r>
            <a:endParaRPr lang="ru-RU" sz="1200" b="1" dirty="0">
              <a:solidFill>
                <a:schemeClr val="bg1"/>
              </a:solidFill>
              <a:latin typeface="Gotham Pro" panose="02000503040000020004" pitchFamily="2" charset="0"/>
              <a:cs typeface="Gotham Pro" panose="02000503040000020004" pitchFamily="2" charset="0"/>
            </a:endParaRPr>
          </a:p>
        </p:txBody>
      </p:sp>
      <p:sp>
        <p:nvSpPr>
          <p:cNvPr id="47" name="Прямоугольник: один скругленный угол 46">
            <a:extLst>
              <a:ext uri="{FF2B5EF4-FFF2-40B4-BE49-F238E27FC236}">
                <a16:creationId xmlns:a16="http://schemas.microsoft.com/office/drawing/2014/main" id="{94C37CC1-27B8-D3E3-6793-A46CC89B6269}"/>
              </a:ext>
            </a:extLst>
          </p:cNvPr>
          <p:cNvSpPr/>
          <p:nvPr/>
        </p:nvSpPr>
        <p:spPr>
          <a:xfrm rot="10800000" flipV="1">
            <a:off x="11277599" y="6219825"/>
            <a:ext cx="914398" cy="638175"/>
          </a:xfrm>
          <a:prstGeom prst="round1Rect">
            <a:avLst>
              <a:gd name="adj" fmla="val 36567"/>
            </a:avLst>
          </a:prstGeom>
          <a:solidFill>
            <a:srgbClr val="263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0000"/>
              </a:highlight>
            </a:endParaRPr>
          </a:p>
        </p:txBody>
      </p:sp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A9CFEC05-48CF-3030-11F6-B2EE4F2C53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36" y="187050"/>
            <a:ext cx="885765" cy="178383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427522-060E-45F9-A962-7FCD8D9B5DEC}"/>
              </a:ext>
            </a:extLst>
          </p:cNvPr>
          <p:cNvSpPr/>
          <p:nvPr/>
        </p:nvSpPr>
        <p:spPr>
          <a:xfrm>
            <a:off x="3302633" y="987029"/>
            <a:ext cx="5878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chemeClr val="accent3">
                    <a:lumMod val="50000"/>
                  </a:schemeClr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Кадровая и молодежная политика, обучение и закрепление профессиональных кадров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91EBA2B-4FD0-4EC2-8B38-323621971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568898"/>
              </p:ext>
            </p:extLst>
          </p:nvPr>
        </p:nvGraphicFramePr>
        <p:xfrm>
          <a:off x="1733952" y="1789257"/>
          <a:ext cx="9723480" cy="4529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738">
                  <a:extLst>
                    <a:ext uri="{9D8B030D-6E8A-4147-A177-3AD203B41FA5}">
                      <a16:colId xmlns:a16="http://schemas.microsoft.com/office/drawing/2014/main" val="2228570150"/>
                    </a:ext>
                  </a:extLst>
                </a:gridCol>
                <a:gridCol w="2510060">
                  <a:extLst>
                    <a:ext uri="{9D8B030D-6E8A-4147-A177-3AD203B41FA5}">
                      <a16:colId xmlns:a16="http://schemas.microsoft.com/office/drawing/2014/main" val="922408942"/>
                    </a:ext>
                  </a:extLst>
                </a:gridCol>
                <a:gridCol w="2350543">
                  <a:extLst>
                    <a:ext uri="{9D8B030D-6E8A-4147-A177-3AD203B41FA5}">
                      <a16:colId xmlns:a16="http://schemas.microsoft.com/office/drawing/2014/main" val="1041182384"/>
                    </a:ext>
                  </a:extLst>
                </a:gridCol>
                <a:gridCol w="2357139">
                  <a:extLst>
                    <a:ext uri="{9D8B030D-6E8A-4147-A177-3AD203B41FA5}">
                      <a16:colId xmlns:a16="http://schemas.microsoft.com/office/drawing/2014/main" val="192703679"/>
                    </a:ext>
                  </a:extLst>
                </a:gridCol>
              </a:tblGrid>
              <a:tr h="116425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Кандидаты наук</a:t>
                      </a:r>
                    </a:p>
                    <a:p>
                      <a:pPr algn="ctr"/>
                      <a:r>
                        <a:rPr lang="ru-RU" sz="1600" dirty="0"/>
                        <a:t>в возрасте до 30 лет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Доктора наук 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возрасте до 39 лет</a:t>
                      </a:r>
                    </a:p>
                    <a:p>
                      <a:r>
                        <a:rPr lang="ru-RU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Доктора наук 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возрасте до 55 лет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Работники, имеющим учёное звание профессора в возрасте до 60 лет  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580353"/>
                  </a:ext>
                </a:extLst>
              </a:tr>
              <a:tr h="3364992">
                <a:tc>
                  <a:txBody>
                    <a:bodyPr/>
                    <a:lstStyle/>
                    <a:p>
                      <a:pPr indent="360000" algn="just"/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360000" algn="just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Ежемесячная доплата к заработной плате в размере </a:t>
                      </a:r>
                      <a:r>
                        <a:rPr lang="ru-RU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10 000</a:t>
                      </a:r>
                      <a:r>
                        <a:rPr lang="ru-RU" sz="1400" b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рублей Работникам категории ППС,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имеющим основное место работы в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ПривГУПС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0" algn="just"/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360000" algn="just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Ежемесячная доплата к заработной плате в размере </a:t>
                      </a:r>
                      <a:r>
                        <a:rPr lang="ru-RU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50 000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рублей Работникам категории ППС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360000" algn="just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Ежемесячная доплата к заработной размере              </a:t>
                      </a:r>
                      <a:r>
                        <a:rPr lang="ru-RU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30% должностного оклада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Работникам категории ППС,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имеющим основное место работы в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ПривГУПС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0" algn="just"/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indent="360000" algn="just"/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Ежемесячная доплата к заработной размере         </a:t>
                      </a:r>
                      <a:r>
                        <a:rPr lang="ru-RU" sz="14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 должностного оклада 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Работникам категории ППС, имеющим основное место работы в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ПривГУПС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313991"/>
                  </a:ext>
                </a:extLst>
              </a:tr>
            </a:tbl>
          </a:graphicData>
        </a:graphic>
      </p:graphicFrame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98CECAE5-F359-45BC-AEDA-5EF287CC7A3E}"/>
              </a:ext>
            </a:extLst>
          </p:cNvPr>
          <p:cNvCxnSpPr/>
          <p:nvPr/>
        </p:nvCxnSpPr>
        <p:spPr>
          <a:xfrm>
            <a:off x="2880360" y="4407408"/>
            <a:ext cx="0" cy="329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3E90A55A-93A2-419D-A4B9-91A9278FCE3F}"/>
              </a:ext>
            </a:extLst>
          </p:cNvPr>
          <p:cNvSpPr/>
          <p:nvPr/>
        </p:nvSpPr>
        <p:spPr>
          <a:xfrm>
            <a:off x="1837960" y="4792782"/>
            <a:ext cx="2203686" cy="121482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Предоставляются по личному заявлению работника с приложением копий паспорта и диплома кандидата наук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DDA4A50C-D0B9-4E11-893B-67B61388D6E5}"/>
              </a:ext>
            </a:extLst>
          </p:cNvPr>
          <p:cNvSpPr/>
          <p:nvPr/>
        </p:nvSpPr>
        <p:spPr>
          <a:xfrm>
            <a:off x="4344764" y="4792782"/>
            <a:ext cx="2203686" cy="121482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Предоставляются по личному заявлению работника с приложением копий паспорта и диплома доктора наук</a:t>
            </a: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91767897-A612-48A5-976E-F5B08C90B8F8}"/>
              </a:ext>
            </a:extLst>
          </p:cNvPr>
          <p:cNvCxnSpPr>
            <a:cxnSpLocks/>
          </p:cNvCxnSpPr>
          <p:nvPr/>
        </p:nvCxnSpPr>
        <p:spPr>
          <a:xfrm>
            <a:off x="5467774" y="4110228"/>
            <a:ext cx="0" cy="5943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BA79097-8AC5-4F10-A104-8537EB50A8CB}"/>
              </a:ext>
            </a:extLst>
          </p:cNvPr>
          <p:cNvSpPr/>
          <p:nvPr/>
        </p:nvSpPr>
        <p:spPr>
          <a:xfrm>
            <a:off x="6850898" y="4792782"/>
            <a:ext cx="2203686" cy="121482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Предоставляются по личному заявлению работника с приложением копий паспорта и диплома доктора наук</a:t>
            </a: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1791F23C-E5FA-4344-9A29-898CBD4511CE}"/>
              </a:ext>
            </a:extLst>
          </p:cNvPr>
          <p:cNvCxnSpPr>
            <a:cxnSpLocks/>
          </p:cNvCxnSpPr>
          <p:nvPr/>
        </p:nvCxnSpPr>
        <p:spPr>
          <a:xfrm>
            <a:off x="7952741" y="4511040"/>
            <a:ext cx="0" cy="2255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476756F9-BC30-406F-A782-DF2DE354070A}"/>
              </a:ext>
            </a:extLst>
          </p:cNvPr>
          <p:cNvSpPr/>
          <p:nvPr/>
        </p:nvSpPr>
        <p:spPr>
          <a:xfrm>
            <a:off x="9154165" y="4785542"/>
            <a:ext cx="2203686" cy="1214826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Предоставляются по личному заявлению работника с приложением копий паспорта и документа, подтверждающего присвоение учёного звания </a:t>
            </a:r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2700E56B-4888-4E25-9A91-AB4DFD66421D}"/>
              </a:ext>
            </a:extLst>
          </p:cNvPr>
          <p:cNvCxnSpPr>
            <a:cxnSpLocks/>
          </p:cNvCxnSpPr>
          <p:nvPr/>
        </p:nvCxnSpPr>
        <p:spPr>
          <a:xfrm>
            <a:off x="10250421" y="4511040"/>
            <a:ext cx="0" cy="2255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259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B14E5D-EEE7-5EFF-A758-5DB20E947692}"/>
              </a:ext>
            </a:extLst>
          </p:cNvPr>
          <p:cNvSpPr/>
          <p:nvPr/>
        </p:nvSpPr>
        <p:spPr>
          <a:xfrm>
            <a:off x="-7137" y="0"/>
            <a:ext cx="1141481" cy="6858000"/>
          </a:xfrm>
          <a:prstGeom prst="rect">
            <a:avLst/>
          </a:prstGeom>
          <a:solidFill>
            <a:srgbClr val="213C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: один скругленный угол 50">
            <a:extLst>
              <a:ext uri="{FF2B5EF4-FFF2-40B4-BE49-F238E27FC236}">
                <a16:creationId xmlns:a16="http://schemas.microsoft.com/office/drawing/2014/main" id="{21136BE3-E81E-03D4-368B-4D8AAB49E966}"/>
              </a:ext>
            </a:extLst>
          </p:cNvPr>
          <p:cNvSpPr/>
          <p:nvPr/>
        </p:nvSpPr>
        <p:spPr>
          <a:xfrm flipV="1">
            <a:off x="1910568" y="-1"/>
            <a:ext cx="7072079" cy="793543"/>
          </a:xfrm>
          <a:prstGeom prst="round1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один скругленный угол 8">
            <a:extLst>
              <a:ext uri="{FF2B5EF4-FFF2-40B4-BE49-F238E27FC236}">
                <a16:creationId xmlns:a16="http://schemas.microsoft.com/office/drawing/2014/main" id="{4E90E9FA-77EF-4278-A0C4-8C44E92125AD}"/>
              </a:ext>
            </a:extLst>
          </p:cNvPr>
          <p:cNvSpPr/>
          <p:nvPr/>
        </p:nvSpPr>
        <p:spPr>
          <a:xfrm flipV="1">
            <a:off x="1130574" y="-2"/>
            <a:ext cx="7062524" cy="793543"/>
          </a:xfrm>
          <a:prstGeom prst="round1Rect">
            <a:avLst>
              <a:gd name="adj" fmla="val 50000"/>
            </a:avLst>
          </a:prstGeom>
          <a:solidFill>
            <a:srgbClr val="DE2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1F8E7B8-D0AD-4E83-B53E-0DEA99D4A860}"/>
              </a:ext>
            </a:extLst>
          </p:cNvPr>
          <p:cNvSpPr/>
          <p:nvPr/>
        </p:nvSpPr>
        <p:spPr>
          <a:xfrm>
            <a:off x="1130574" y="0"/>
            <a:ext cx="75630" cy="6878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9A1758-AF62-4C0C-AC2E-9430F1D4EFD3}"/>
              </a:ext>
            </a:extLst>
          </p:cNvPr>
          <p:cNvSpPr txBox="1"/>
          <p:nvPr/>
        </p:nvSpPr>
        <p:spPr>
          <a:xfrm>
            <a:off x="1299389" y="35505"/>
            <a:ext cx="8302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Коллективный договор </a:t>
            </a:r>
          </a:p>
          <a:p>
            <a:pPr algn="ctr"/>
            <a:r>
              <a:rPr lang="ru-RU" sz="24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на 2026-2028 годы </a:t>
            </a:r>
          </a:p>
        </p:txBody>
      </p:sp>
      <p:sp>
        <p:nvSpPr>
          <p:cNvPr id="43" name="Прямоугольник: один скругленный угол 42">
            <a:extLst>
              <a:ext uri="{FF2B5EF4-FFF2-40B4-BE49-F238E27FC236}">
                <a16:creationId xmlns:a16="http://schemas.microsoft.com/office/drawing/2014/main" id="{D6033FC7-D848-9B89-BE8D-50283EDC904B}"/>
              </a:ext>
            </a:extLst>
          </p:cNvPr>
          <p:cNvSpPr/>
          <p:nvPr/>
        </p:nvSpPr>
        <p:spPr>
          <a:xfrm rot="10800000" flipV="1">
            <a:off x="9677399" y="6524625"/>
            <a:ext cx="2514599" cy="333375"/>
          </a:xfrm>
          <a:prstGeom prst="round1Rect">
            <a:avLst>
              <a:gd name="adj" fmla="val 50000"/>
            </a:avLst>
          </a:prstGeom>
          <a:solidFill>
            <a:srgbClr val="DE2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0000"/>
              </a:highlight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F3103DD-A6AB-9562-152F-82C71465C448}"/>
              </a:ext>
            </a:extLst>
          </p:cNvPr>
          <p:cNvSpPr txBox="1"/>
          <p:nvPr/>
        </p:nvSpPr>
        <p:spPr>
          <a:xfrm>
            <a:off x="9475796" y="6535690"/>
            <a:ext cx="17470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www.samgups.ru</a:t>
            </a:r>
            <a:endParaRPr lang="ru-RU" sz="1200" b="1" dirty="0">
              <a:solidFill>
                <a:schemeClr val="bg1"/>
              </a:solidFill>
              <a:latin typeface="Gotham Pro" panose="02000503040000020004" pitchFamily="2" charset="0"/>
              <a:cs typeface="Gotham Pro" panose="02000503040000020004" pitchFamily="2" charset="0"/>
            </a:endParaRPr>
          </a:p>
        </p:txBody>
      </p:sp>
      <p:sp>
        <p:nvSpPr>
          <p:cNvPr id="47" name="Прямоугольник: один скругленный угол 46">
            <a:extLst>
              <a:ext uri="{FF2B5EF4-FFF2-40B4-BE49-F238E27FC236}">
                <a16:creationId xmlns:a16="http://schemas.microsoft.com/office/drawing/2014/main" id="{94C37CC1-27B8-D3E3-6793-A46CC89B6269}"/>
              </a:ext>
            </a:extLst>
          </p:cNvPr>
          <p:cNvSpPr/>
          <p:nvPr/>
        </p:nvSpPr>
        <p:spPr>
          <a:xfrm rot="10800000" flipV="1">
            <a:off x="11277599" y="6219825"/>
            <a:ext cx="914398" cy="638175"/>
          </a:xfrm>
          <a:prstGeom prst="round1Rect">
            <a:avLst>
              <a:gd name="adj" fmla="val 36567"/>
            </a:avLst>
          </a:prstGeom>
          <a:solidFill>
            <a:srgbClr val="263C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FF0000"/>
              </a:highlight>
            </a:endParaRPr>
          </a:p>
        </p:txBody>
      </p:sp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A9CFEC05-48CF-3030-11F6-B2EE4F2C5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36" y="187050"/>
            <a:ext cx="885765" cy="178383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427522-060E-45F9-A962-7FCD8D9B5DEC}"/>
              </a:ext>
            </a:extLst>
          </p:cNvPr>
          <p:cNvSpPr/>
          <p:nvPr/>
        </p:nvSpPr>
        <p:spPr>
          <a:xfrm>
            <a:off x="3156732" y="832606"/>
            <a:ext cx="5878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chemeClr val="accent3">
                    <a:lumMod val="50000"/>
                  </a:schemeClr>
                </a:solidFill>
                <a:latin typeface="Gotham Pro" panose="02000503040000020004" pitchFamily="2" charset="0"/>
                <a:cs typeface="Gotham Pro" panose="02000503040000020004" pitchFamily="2" charset="0"/>
              </a:rPr>
              <a:t>Социальные гарантии, компенсации и льготы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5BFC88F-57FA-4DFA-8193-92CACC8A5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757224"/>
              </p:ext>
            </p:extLst>
          </p:nvPr>
        </p:nvGraphicFramePr>
        <p:xfrm>
          <a:off x="1159392" y="1246112"/>
          <a:ext cx="10836866" cy="6563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2432">
                  <a:extLst>
                    <a:ext uri="{9D8B030D-6E8A-4147-A177-3AD203B41FA5}">
                      <a16:colId xmlns:a16="http://schemas.microsoft.com/office/drawing/2014/main" val="1109955484"/>
                    </a:ext>
                  </a:extLst>
                </a:gridCol>
                <a:gridCol w="2491530">
                  <a:extLst>
                    <a:ext uri="{9D8B030D-6E8A-4147-A177-3AD203B41FA5}">
                      <a16:colId xmlns:a16="http://schemas.microsoft.com/office/drawing/2014/main" val="501657917"/>
                    </a:ext>
                  </a:extLst>
                </a:gridCol>
                <a:gridCol w="2843868">
                  <a:extLst>
                    <a:ext uri="{9D8B030D-6E8A-4147-A177-3AD203B41FA5}">
                      <a16:colId xmlns:a16="http://schemas.microsoft.com/office/drawing/2014/main" val="768226167"/>
                    </a:ext>
                  </a:extLst>
                </a:gridCol>
                <a:gridCol w="2869036">
                  <a:extLst>
                    <a:ext uri="{9D8B030D-6E8A-4147-A177-3AD203B41FA5}">
                      <a16:colId xmlns:a16="http://schemas.microsoft.com/office/drawing/2014/main" val="406657496"/>
                    </a:ext>
                  </a:extLst>
                </a:gridCol>
              </a:tblGrid>
              <a:tr h="86375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Материальная помощь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Выплаты </a:t>
                      </a:r>
                    </a:p>
                    <a:p>
                      <a:pPr algn="ctr"/>
                      <a:r>
                        <a:rPr lang="ru-RU" sz="1600" dirty="0"/>
                        <a:t>в </a:t>
                      </a: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связи с юбилейными датами </a:t>
                      </a:r>
                      <a:endParaRPr lang="ru-RU" sz="1600" dirty="0"/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Дополнительные выплаты</a:t>
                      </a:r>
                      <a:r>
                        <a:rPr lang="ru-RU" dirty="0"/>
                        <a:t> 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Дополнительные </a:t>
                      </a:r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льготы</a:t>
                      </a:r>
                    </a:p>
                  </a:txBody>
                  <a:tcPr>
                    <a:solidFill>
                      <a:srgbClr val="DE27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674910"/>
                  </a:ext>
                </a:extLst>
              </a:tr>
              <a:tr h="4414755"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в связи с кражей 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родственникам в случае смерти Работника - 30 000 рублей;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в случае смерти близкого родственника Работника -                   10 000 рублей;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при рождении первого ребенка в размере 10 000 рублей;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при рождении второго ребенка в размере 20 000 рублей;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dirty="0">
                        <a:latin typeface="Gotham Pro" panose="02000503040000020004" pitchFamily="2" charset="0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при рождении третьего и последующего ребенка в размере 30 000 рублей.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1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р</a:t>
                      </a: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аботникам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в связи с юбилейной датой (женщинам - от 50 лет каждые 5 лет, мужчинам - от 55 лет каждые 5 лет) при непрерывном стаже работы в Университете 5 лет и более (исключая совместителей) - </a:t>
                      </a:r>
                      <a:r>
                        <a:rPr lang="ru-RU" sz="1000" dirty="0">
                          <a:latin typeface="Gotham Pro" panose="02000503040000020004" pitchFamily="2" charset="0"/>
                          <a:cs typeface="Gotham Pro" panose="02000503040000020004" pitchFamily="2" charset="0"/>
                        </a:rPr>
                        <a:t>5 000 рублей;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неработающим пенсионерам-ветеранам </a:t>
                      </a:r>
                      <a:r>
                        <a:rPr lang="ru-RU" sz="1000" b="1" kern="1200" dirty="0" err="1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ПривГУПС</a:t>
                      </a: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 связи с юбилейными датами через каждые 5 лет: для женщин, начиная с 60 лет; для мужчин, начиная с 65 лет - 5 000 рублей.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работникам,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имеющим средний месячный заработок не выше 30 000 руб., компенсационная выплата на содержание детей в детских дошкольных учреждениях в размере 3 000 руб. на одного ребенка в месяц </a:t>
                      </a:r>
                      <a:r>
                        <a:rPr lang="ru-RU" sz="1000" b="0" u="sng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на основании личного заявления и справки о доходах работника;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1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детям, супругам</a:t>
                      </a:r>
                      <a:r>
                        <a:rPr lang="ru-RU" sz="1000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Работников и </a:t>
                      </a:r>
                      <a:r>
                        <a:rPr lang="ru-RU" sz="1000" b="1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ветеранам </a:t>
                      </a:r>
                      <a:r>
                        <a:rPr lang="ru-RU" sz="1000" b="1" kern="1000" baseline="0" dirty="0" err="1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ПривГУПС</a:t>
                      </a:r>
                      <a:r>
                        <a:rPr lang="ru-RU" sz="1000" b="1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</a:t>
                      </a:r>
                      <a:r>
                        <a:rPr lang="ru-RU" sz="1000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50% скидка на стоимость услуг физкультурно-оздоровительного центра предоставляется </a:t>
                      </a:r>
                      <a:r>
                        <a:rPr lang="ru-RU" sz="1000" u="sng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на основании личного заявления с приложением копий документов, подтверждающих родство, а для пенсионеров трудовой книжки</a:t>
                      </a:r>
                      <a:r>
                        <a:rPr lang="ru-RU" sz="1000" kern="1000" baseline="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при увольнении Работников 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из Университета впервые в связи с выходом на пенсию независимо от возраста, в том числе по инвалидности первой и второй группы, с непрерывным стажем работы в Университете 20 лет и более, производить выплаты за счет внебюджетных средств в виде единовременного поощрения за добросовестный труд в размере четырех должностных окладов 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возможность </a:t>
                      </a: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дистанционной (удаленной) работы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или работы в режиме гибкого рабочего времени продолжительностью до 120 рабочих дней в году Работнику, имеющего 1 и более несовершеннолетних детей, а также на период беременности по личному заявлению Работника </a:t>
                      </a:r>
                      <a:r>
                        <a:rPr lang="ru-RU" sz="1000" b="0" u="sng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на основании личного заявления, а также документов подтверждающих наличие детей и беременности;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освобождение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 беременных женщин от работы с сохранением среднего заработка за рабочие дни, начиная с 28 недели беременности (третий триместр) до оформления отпуска по беременности и родам женщины-работницы </a:t>
                      </a:r>
                      <a:r>
                        <a:rPr lang="ru-RU" sz="1000" u="sng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на основании личного заявления и мед. справки, подтверждающих беременность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;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Gotham Pro" panose="02000503040000020004" pitchFamily="2" charset="0"/>
                        <a:ea typeface="+mn-ea"/>
                        <a:cs typeface="Gotham Pro" panose="02000503040000020004" pitchFamily="2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ü"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на основании рекомендации НТС Университета, предоставлять Работнику, имеющему трудовой стаж в Университете более 3 лет, право единоразового обращения за образовательной услугой по основной образовательной программе подготовки научных и научно-педагогических кадров в аспирантуре </a:t>
                      </a: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со скидкой 80% </a:t>
                      </a:r>
                      <a:r>
                        <a:rPr lang="ru-RU" sz="1000" b="0" u="sng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на основании личного заявления и решения комиссии по </a:t>
                      </a:r>
                      <a:r>
                        <a:rPr lang="ru-RU" sz="1000" b="0" u="sng" kern="120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стипендиальному обеспечению </a:t>
                      </a:r>
                      <a:r>
                        <a:rPr lang="ru-RU" sz="1000" b="1" kern="1200" dirty="0">
                          <a:solidFill>
                            <a:schemeClr val="dk1"/>
                          </a:solidFill>
                          <a:latin typeface="Gotham Pro" panose="02000503040000020004" pitchFamily="2" charset="0"/>
                          <a:ea typeface="+mn-ea"/>
                          <a:cs typeface="Gotham Pro" panose="02000503040000020004" pitchFamily="2" charset="0"/>
                        </a:rPr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82253"/>
                  </a:ext>
                </a:extLst>
              </a:tr>
            </a:tbl>
          </a:graphicData>
        </a:graphic>
      </p:graphicFrame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04C1B776-3F61-4F92-8821-551E10F869D7}"/>
              </a:ext>
            </a:extLst>
          </p:cNvPr>
          <p:cNvSpPr/>
          <p:nvPr/>
        </p:nvSpPr>
        <p:spPr>
          <a:xfrm>
            <a:off x="1144509" y="5328423"/>
            <a:ext cx="2540524" cy="793543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Выплачивается по решению комиссии на основании личного заявления работника с приложением необходимых документов-оснований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003ED9A-3CC6-4651-B82F-EC747ABEBCD1}"/>
              </a:ext>
            </a:extLst>
          </p:cNvPr>
          <p:cNvCxnSpPr/>
          <p:nvPr/>
        </p:nvCxnSpPr>
        <p:spPr>
          <a:xfrm>
            <a:off x="2604801" y="4873752"/>
            <a:ext cx="0" cy="384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B41EC517-CBFC-4473-BF74-A24E6CC6C6DD}"/>
              </a:ext>
            </a:extLst>
          </p:cNvPr>
          <p:cNvCxnSpPr/>
          <p:nvPr/>
        </p:nvCxnSpPr>
        <p:spPr>
          <a:xfrm>
            <a:off x="4924329" y="4578096"/>
            <a:ext cx="0" cy="384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2B7898DF-FF3D-443B-8DE3-B45C71F1B06B}"/>
              </a:ext>
            </a:extLst>
          </p:cNvPr>
          <p:cNvSpPr/>
          <p:nvPr/>
        </p:nvSpPr>
        <p:spPr>
          <a:xfrm>
            <a:off x="3919028" y="5072275"/>
            <a:ext cx="2204975" cy="1147549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latin typeface="Gotham Pro" panose="02000503040000020004" pitchFamily="2" charset="0"/>
                <a:cs typeface="Gotham Pro" panose="02000503040000020004" pitchFamily="2" charset="0"/>
              </a:rPr>
              <a:t>Выплачивается по решению комиссии на основании личного заявления работника с приложением копий паспорта, а для пенсионеров трудовой книжки</a:t>
            </a:r>
          </a:p>
        </p:txBody>
      </p:sp>
    </p:spTree>
    <p:extLst>
      <p:ext uri="{BB962C8B-B14F-4D97-AF65-F5344CB8AC3E}">
        <p14:creationId xmlns:p14="http://schemas.microsoft.com/office/powerpoint/2010/main" val="36466541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2039"/>
      </a:accent1>
      <a:accent2>
        <a:srgbClr val="5B5B5B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938</Words>
  <Application>Microsoft Office PowerPoint</Application>
  <PresentationFormat>Широкоэкранный</PresentationFormat>
  <Paragraphs>94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Gotham Pro</vt:lpstr>
      <vt:lpstr>Symbol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Denis Marakhovskiy</dc:creator>
  <cp:lastModifiedBy>Ермакова Наталья Анатольевна</cp:lastModifiedBy>
  <cp:revision>63</cp:revision>
  <dcterms:created xsi:type="dcterms:W3CDTF">2024-09-16T09:02:37Z</dcterms:created>
  <dcterms:modified xsi:type="dcterms:W3CDTF">2026-02-26T14:41:50Z</dcterms:modified>
</cp:coreProperties>
</file>